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9" r:id="rId1"/>
    <p:sldMasterId id="2147483677" r:id="rId2"/>
  </p:sldMasterIdLst>
  <p:notesMasterIdLst>
    <p:notesMasterId r:id="rId16"/>
  </p:notesMasterIdLst>
  <p:handoutMasterIdLst>
    <p:handoutMasterId r:id="rId17"/>
  </p:handoutMasterIdLst>
  <p:sldIdLst>
    <p:sldId id="342" r:id="rId3"/>
    <p:sldId id="377" r:id="rId4"/>
    <p:sldId id="400" r:id="rId5"/>
    <p:sldId id="399" r:id="rId6"/>
    <p:sldId id="401" r:id="rId7"/>
    <p:sldId id="406" r:id="rId8"/>
    <p:sldId id="408" r:id="rId9"/>
    <p:sldId id="407" r:id="rId10"/>
    <p:sldId id="395" r:id="rId11"/>
    <p:sldId id="385" r:id="rId12"/>
    <p:sldId id="403" r:id="rId13"/>
    <p:sldId id="404" r:id="rId14"/>
    <p:sldId id="405" r:id="rId15"/>
  </p:sldIdLst>
  <p:sldSz cx="9144000" cy="6858000" type="screen4x3"/>
  <p:notesSz cx="7053263" cy="9309100"/>
  <p:embeddedFontLst>
    <p:embeddedFont>
      <p:font typeface="Arial Rounded MT Bold" panose="020F0704030504030204" pitchFamily="34" charset="7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Garamond" panose="02020404030301010803" pitchFamily="18" charset="0"/>
      <p:regular r:id="rId25"/>
      <p:bold r:id="rId26"/>
      <p:italic r:id="rId27"/>
      <p:boldItalic r:id="rId28"/>
    </p:embeddedFont>
  </p:embeddedFontLst>
  <p:custDataLst>
    <p:tags r:id="rId29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nsimiao.ben@outlook.com" initials="r" lastIdx="1" clrIdx="0">
    <p:extLst>
      <p:ext uri="{19B8F6BF-5375-455C-9EA6-DF929625EA0E}">
        <p15:presenceInfo xmlns:p15="http://schemas.microsoft.com/office/powerpoint/2012/main" userId="5ea6c0b37d5060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18" autoAdjust="0"/>
    <p:restoredTop sz="96973" autoAdjust="0"/>
  </p:normalViewPr>
  <p:slideViewPr>
    <p:cSldViewPr snapToGrid="0">
      <p:cViewPr varScale="1">
        <p:scale>
          <a:sx n="111" d="100"/>
          <a:sy n="111" d="100"/>
        </p:scale>
        <p:origin x="188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95217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95E01E72-7280-4972-892A-E59F558769B7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95217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6AB08EDE-143D-4201-9DC8-7AA779FC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2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5217" y="0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698500"/>
            <a:ext cx="4654550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7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5327" y="4421823"/>
            <a:ext cx="5642610" cy="418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27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029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27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217" y="8842029"/>
            <a:ext cx="305641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8498847-D1CD-4CBC-BBEE-510D102E9F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7504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98847-D1CD-4CBC-BBEE-510D102E9F23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348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3BDDA82-E10D-4E89-AB6D-B26E2CC1C4A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0803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BD1F490-7DD5-45B7-910D-DF1A6CCBC7A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003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15C0B7B-D07D-42F9-8F41-6449A237875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7141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C01119A-F4C9-49AD-A1A8-0C37470F21B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5197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90"/>
            <a:ext cx="8229600" cy="2187575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9CA7399-0484-4F3D-AB42-1E3919F4D2C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7465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3BDDA82-E10D-4E89-AB6D-B26E2CC1C4A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4469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3244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latin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241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9FF019C-C05A-4C7C-80E4-59375277A66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5598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225D504-FE7A-4461-B4CA-45EB7AE3372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1528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3B1FEC7-C467-46D9-8F73-CA478A6B29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176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01682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D1B37-EC4E-44B5-BEB2-41F033C8827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7525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algn="l">
              <a:defRPr sz="3200">
                <a:latin typeface="Calibri" panose="020F0502020204030204" pitchFamily="34" charset="0"/>
              </a:defRPr>
            </a:lvl1pPr>
            <a:lvl2pPr algn="l">
              <a:defRPr sz="2800">
                <a:latin typeface="Calibri" panose="020F0502020204030204" pitchFamily="34" charset="0"/>
              </a:defRPr>
            </a:lvl2pPr>
            <a:lvl3pPr algn="l">
              <a:defRPr sz="2400">
                <a:latin typeface="Calibri" panose="020F0502020204030204" pitchFamily="34" charset="0"/>
              </a:defRPr>
            </a:lvl3pPr>
            <a:lvl4pPr algn="l">
              <a:defRPr sz="2000">
                <a:latin typeface="Calibri" panose="020F0502020204030204" pitchFamily="34" charset="0"/>
              </a:defRPr>
            </a:lvl4pPr>
            <a:lvl5pPr algn="l"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60118F-57DD-4DAD-86C3-CD183ADDBF8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5720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D1381AD-4F7B-4159-B3D1-9288107E882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58484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BD1F490-7DD5-45B7-910D-DF1A6CCBC7A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3166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15C0B7B-D07D-42F9-8F41-6449A237875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4440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C01119A-F4C9-49AD-A1A8-0C37470F21B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1990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90"/>
            <a:ext cx="8229600" cy="2187575"/>
          </a:xfrm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9CA7399-0484-4F3D-AB42-1E3919F4D2C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984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latin typeface="Calibri" panose="020F050202020403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7A1577D-074B-4874-9F08-3A8986F8AD3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4420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9FF019C-C05A-4C7C-80E4-59375277A66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8800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 algn="l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 algn="l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>
            <a:normAutofit/>
          </a:bodyPr>
          <a:lstStyle>
            <a:lvl1pPr algn="l">
              <a:defRPr>
                <a:latin typeface="Calibri" panose="020F0502020204030204" pitchFamily="34" charset="0"/>
              </a:defRPr>
            </a:lvl1pPr>
            <a:lvl2pPr algn="l">
              <a:defRPr>
                <a:latin typeface="Calibri" panose="020F0502020204030204" pitchFamily="34" charset="0"/>
              </a:defRPr>
            </a:lvl2pPr>
            <a:lvl3pPr algn="l">
              <a:defRPr>
                <a:latin typeface="Calibri" panose="020F0502020204030204" pitchFamily="34" charset="0"/>
              </a:defRPr>
            </a:lvl3pPr>
            <a:lvl4pPr algn="l">
              <a:defRPr>
                <a:latin typeface="Calibri" panose="020F0502020204030204" pitchFamily="34" charset="0"/>
              </a:defRPr>
            </a:lvl4pPr>
            <a:lvl5pPr algn="l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225D504-FE7A-4461-B4CA-45EB7AE3372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45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3B1FEC7-C467-46D9-8F73-CA478A6B29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0744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D1B37-EC4E-44B5-BEB2-41F033C882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614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>
            <a:normAutofit/>
          </a:bodyPr>
          <a:lstStyle>
            <a:lvl1pPr algn="l">
              <a:defRPr sz="3200">
                <a:latin typeface="Calibri" panose="020F0502020204030204" pitchFamily="34" charset="0"/>
              </a:defRPr>
            </a:lvl1pPr>
            <a:lvl2pPr algn="l">
              <a:defRPr sz="2800">
                <a:latin typeface="Calibri" panose="020F0502020204030204" pitchFamily="34" charset="0"/>
              </a:defRPr>
            </a:lvl2pPr>
            <a:lvl3pPr algn="l">
              <a:defRPr sz="2400">
                <a:latin typeface="Calibri" panose="020F0502020204030204" pitchFamily="34" charset="0"/>
              </a:defRPr>
            </a:lvl3pPr>
            <a:lvl4pPr algn="l">
              <a:defRPr sz="2000">
                <a:latin typeface="Calibri" panose="020F0502020204030204" pitchFamily="34" charset="0"/>
              </a:defRPr>
            </a:lvl4pPr>
            <a:lvl5pPr algn="l"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60118F-57DD-4DAD-86C3-CD183ADDBF8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9284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D1381AD-4F7B-4159-B3D1-9288107E882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772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6169" y="6065205"/>
            <a:ext cx="415926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fld id="{D03D4D3A-22B9-4FFF-89FD-07FDA4CC05F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0" y="6400800"/>
            <a:ext cx="9144000" cy="4572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3" name="Picture 11" descr="duke_logo_home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003366"/>
              </a:clrFrom>
              <a:clrTo>
                <a:srgbClr val="0033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4450"/>
            <a:ext cx="58674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2"/>
          <p:cNvSpPr>
            <a:spLocks noChangeArrowheads="1"/>
          </p:cNvSpPr>
          <p:nvPr/>
        </p:nvSpPr>
        <p:spPr bwMode="auto">
          <a:xfrm>
            <a:off x="2743200" y="6400800"/>
            <a:ext cx="6400800" cy="457200"/>
          </a:xfrm>
          <a:prstGeom prst="rect">
            <a:avLst/>
          </a:prstGeom>
          <a:gradFill rotWithShape="1">
            <a:gsLst>
              <a:gs pos="0">
                <a:srgbClr val="00356A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5" name="Picture 13" descr="path157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6" y="6448425"/>
            <a:ext cx="3492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2717" y="6079332"/>
            <a:ext cx="630767" cy="31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fld id="{D03D4D3A-22B9-4FFF-89FD-07FDA4CC05F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0" y="6400800"/>
            <a:ext cx="9144000" cy="4572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3" name="Picture 11" descr="duke_logo_home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003366"/>
              </a:clrFrom>
              <a:clrTo>
                <a:srgbClr val="0033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4450"/>
            <a:ext cx="58674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2"/>
          <p:cNvSpPr>
            <a:spLocks noChangeArrowheads="1"/>
          </p:cNvSpPr>
          <p:nvPr/>
        </p:nvSpPr>
        <p:spPr bwMode="auto">
          <a:xfrm>
            <a:off x="2743200" y="6400800"/>
            <a:ext cx="6400800" cy="457200"/>
          </a:xfrm>
          <a:prstGeom prst="rect">
            <a:avLst/>
          </a:prstGeom>
          <a:gradFill rotWithShape="1">
            <a:gsLst>
              <a:gs pos="0">
                <a:srgbClr val="00356A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5" name="Picture 13" descr="path157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6" y="6448425"/>
            <a:ext cx="3492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780867" y="6456894"/>
            <a:ext cx="972609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00356A"/>
                </a:solidFill>
                <a:latin typeface="Arial Rounded MT Bold" panose="020F0704030504030204" pitchFamily="34" charset="0"/>
              </a:rPr>
              <a:t>AMLL</a:t>
            </a:r>
          </a:p>
        </p:txBody>
      </p:sp>
    </p:spTree>
    <p:extLst>
      <p:ext uri="{BB962C8B-B14F-4D97-AF65-F5344CB8AC3E}">
        <p14:creationId xmlns:p14="http://schemas.microsoft.com/office/powerpoint/2010/main" val="407278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uke_logo_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6705600"/>
            <a:ext cx="9144000" cy="152400"/>
          </a:xfrm>
          <a:prstGeom prst="rect">
            <a:avLst/>
          </a:prstGeom>
          <a:solidFill>
            <a:srgbClr val="00356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2133600"/>
            <a:ext cx="91440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4400" dirty="0">
                <a:solidFill>
                  <a:schemeClr val="tx2"/>
                </a:solidFill>
                <a:latin typeface="Calibri" panose="020F0502020204030204" pitchFamily="34" charset="0"/>
              </a:rPr>
              <a:t>Independent Study Update: MMTN Week 4</a:t>
            </a:r>
          </a:p>
          <a:p>
            <a:pPr algn="ctr" eaLnBrk="1" hangingPunct="1"/>
            <a:r>
              <a:rPr lang="en-US" altLang="zh-CN" sz="2500" dirty="0">
                <a:solidFill>
                  <a:schemeClr val="tx2"/>
                </a:solidFill>
                <a:latin typeface="Calibri" panose="020F0502020204030204" pitchFamily="34" charset="0"/>
              </a:rPr>
              <a:t>Karthik</a:t>
            </a:r>
            <a:br>
              <a:rPr lang="en-US" altLang="en-US" sz="1500" dirty="0">
                <a:solidFill>
                  <a:schemeClr val="tx2"/>
                </a:solidFill>
                <a:latin typeface="Calibri" panose="020F0502020204030204" pitchFamily="34" charset="0"/>
              </a:rPr>
            </a:br>
            <a:r>
              <a:rPr lang="en-US" altLang="zh-CN" sz="2000" dirty="0">
                <a:solidFill>
                  <a:schemeClr val="tx2"/>
                </a:solidFill>
                <a:latin typeface="Calibri" panose="020F0502020204030204" pitchFamily="34" charset="0"/>
              </a:rPr>
              <a:t>2021.11.12</a:t>
            </a:r>
            <a:endParaRPr lang="en-US" altLang="en-US" sz="200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4101" name="Picture 5" descr="path15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27" y="6324600"/>
            <a:ext cx="320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19999" y="6324600"/>
            <a:ext cx="1050927" cy="349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3366"/>
                </a:solidFill>
                <a:latin typeface="Arial Rounded MT Bold" panose="020F0704030504030204" pitchFamily="34" charset="0"/>
              </a:rPr>
              <a:t>AMLL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Hypersweep</a:t>
            </a:r>
            <a:r>
              <a:rPr lang="en-US" dirty="0"/>
              <a:t> results (I/IV)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600202"/>
                <a:ext cx="4038600" cy="4525963"/>
              </a:xfrm>
            </p:spPr>
            <p:txBody>
              <a:bodyPr wrap="square" anchor="t"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dirty="0"/>
                  <a:t>Heatmap of the lowest error across 10 trials for each pair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400" dirty="0"/>
                  <a:t>No real pattern here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400" dirty="0"/>
                  <a:t>Outliers in both directions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=0.01 had one trial with &lt;0.001 error)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400" dirty="0"/>
                  <a:t>One clear improvement is that variance in model 1 error from before is no longer present after quintupling dataset size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600202"/>
                <a:ext cx="4038600" cy="4525963"/>
              </a:xfrm>
              <a:blipFill>
                <a:blip r:embed="rId2"/>
                <a:stretch>
                  <a:fillRect l="-2508" t="-1961" r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6DE3877-211A-E94E-B96D-BDC787BDA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348708"/>
            <a:ext cx="4038600" cy="302895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7838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Hypersweep</a:t>
            </a:r>
            <a:r>
              <a:rPr lang="en-US" dirty="0"/>
              <a:t> results (II/IV)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Heatmap of the mean error across 10 trials for each pair</a:t>
            </a:r>
          </a:p>
          <a:p>
            <a:pPr>
              <a:lnSpc>
                <a:spcPct val="90000"/>
              </a:lnSpc>
            </a:pPr>
            <a:r>
              <a:rPr lang="en-US" sz="2700" dirty="0"/>
              <a:t>Again, everything seems similar, but the entire colormap is heavily thrown by one parameter pair that was skewed by a single extremely high error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8DBBAA-61C4-5D49-9D44-9FE02D062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348708"/>
            <a:ext cx="4038600" cy="302895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7075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Hypersweep</a:t>
            </a:r>
            <a:r>
              <a:rPr lang="en-US" dirty="0"/>
              <a:t> results (III/IV)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600202"/>
                <a:ext cx="4038600" cy="4525963"/>
              </a:xfrm>
            </p:spPr>
            <p:txBody>
              <a:bodyPr wrap="square" anchor="t"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500" dirty="0"/>
                  <a:t>Heatmap of the mean error across 10 trials for each pair, excluding the lowest and highest recorded error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500" dirty="0"/>
                  <a:t>Seems like a much clearer pattern appears favoring smaller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500" dirty="0"/>
                  <a:t> values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500" dirty="0"/>
                  <a:t>Should I run this with other low lambdas?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600202"/>
                <a:ext cx="4038600" cy="4525963"/>
              </a:xfrm>
              <a:blipFill>
                <a:blip r:embed="rId2"/>
                <a:stretch>
                  <a:fillRect l="-2821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82E09C5-623F-1E4C-B5C6-3CD29D609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348708"/>
            <a:ext cx="4038600" cy="302895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4947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Hypersweep</a:t>
            </a:r>
            <a:r>
              <a:rPr lang="en-US" dirty="0"/>
              <a:t> results (IV/IV)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Previous result on left (just with min), vs mean – min/max on right</a:t>
            </a:r>
          </a:p>
          <a:p>
            <a:pPr>
              <a:lnSpc>
                <a:spcPct val="90000"/>
              </a:lnSpc>
            </a:pPr>
            <a:r>
              <a:rPr lang="en-US" sz="2700" dirty="0"/>
              <a:t>Should I rerun this </a:t>
            </a:r>
            <a:r>
              <a:rPr lang="en-US" sz="2700" dirty="0" err="1"/>
              <a:t>hypersweep</a:t>
            </a:r>
            <a:r>
              <a:rPr lang="en-US" sz="2700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13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6C3249-3B8C-7146-ADC6-98F8F4348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74" y="3113330"/>
            <a:ext cx="3657600" cy="2743200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8F8AFB-B91C-7E46-BEEE-78B925B9C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729" y="311333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5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suggestions on last week’s update</a:t>
            </a:r>
          </a:p>
          <a:p>
            <a:r>
              <a:rPr lang="en-US" dirty="0"/>
              <a:t>Some next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6957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Exploration (I/VI)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5B21-EC88-4781-86A3-3AD92B718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Takeaway from last time – quintuple dataset</a:t>
            </a:r>
          </a:p>
          <a:p>
            <a:r>
              <a:rPr lang="en-US" dirty="0"/>
              <a:t>Your suggestion: f(x) colormap background, line connecting scatter points, color = log error</a:t>
            </a:r>
          </a:p>
          <a:p>
            <a:r>
              <a:rPr lang="en-US" dirty="0"/>
              <a:t>Also started saving models (messed it up on </a:t>
            </a:r>
            <a:r>
              <a:rPr lang="en-US" dirty="0" err="1"/>
              <a:t>hypersweep</a:t>
            </a:r>
            <a:r>
              <a:rPr lang="en-US" dirty="0"/>
              <a:t> but working now)</a:t>
            </a:r>
          </a:p>
          <a:p>
            <a:r>
              <a:rPr lang="en-US" dirty="0"/>
              <a:t>For the following slides:</a:t>
            </a:r>
          </a:p>
          <a:p>
            <a:pPr lvl="1"/>
            <a:r>
              <a:rPr lang="en-US" dirty="0"/>
              <a:t>Uniformly sampled 100 points from [-1, 1] (also have identical visualizations for 500)</a:t>
            </a:r>
          </a:p>
          <a:p>
            <a:pPr lvl="1"/>
            <a:r>
              <a:rPr lang="en-US" dirty="0"/>
              <a:t>Plotted log error</a:t>
            </a:r>
          </a:p>
          <a:p>
            <a:pPr lvl="2"/>
            <a:r>
              <a:rPr lang="en-US" dirty="0"/>
              <a:t>Error – squared difference between true y value and either simulator(g) </a:t>
            </a:r>
            <a:r>
              <a:rPr lang="en-US"/>
              <a:t>or forward(g)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D8E2E6-22C6-4D0E-8228-DB1CB4899EEB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5842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Geometry Exploration (II/VI)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199" y="1600202"/>
            <a:ext cx="8356821" cy="4525963"/>
          </a:xfrm>
        </p:spPr>
        <p:txBody>
          <a:bodyPr>
            <a:normAutofit/>
          </a:bodyPr>
          <a:lstStyle/>
          <a:p>
            <a:r>
              <a:rPr lang="en-US" sz="1600" dirty="0"/>
              <a:t>Gap between error for model 2 between forward model and true simulator is gone after increasing dataset size</a:t>
            </a:r>
          </a:p>
          <a:p>
            <a:r>
              <a:rPr lang="en-US" sz="1600" dirty="0"/>
              <a:t>Not sure how to judge this in relation to y-values (in the background)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CB302-421B-4D43-8C0A-DB03970D4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980" y="3227276"/>
            <a:ext cx="4064000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3F7ECA-8CBA-864B-831E-8D233FA2C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6210" y="3227276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0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Geometry Exploration (III/VI)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199" y="1600202"/>
            <a:ext cx="8356821" cy="4525963"/>
          </a:xfrm>
        </p:spPr>
        <p:txBody>
          <a:bodyPr>
            <a:normAutofit/>
          </a:bodyPr>
          <a:lstStyle/>
          <a:p>
            <a:r>
              <a:rPr lang="en-US" sz="1800" dirty="0"/>
              <a:t>For reference, model 1 – gap is generally gone again</a:t>
            </a:r>
          </a:p>
          <a:p>
            <a:r>
              <a:rPr lang="en-US" sz="1800" dirty="0"/>
              <a:t>Very sparse sections have higher errors than denser areas – reminds me of what we noticed 2 weeks ago about jump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E54A9-D496-DB4F-864B-21B6DDF41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35" y="2563303"/>
            <a:ext cx="4064000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F53D04-AA57-EA43-812E-A7B553E13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0895" y="2563303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2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Geometry Exploration (IV/VI)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199" y="1600202"/>
            <a:ext cx="8356821" cy="4525963"/>
          </a:xfrm>
        </p:spPr>
        <p:txBody>
          <a:bodyPr>
            <a:normAutofit/>
          </a:bodyPr>
          <a:lstStyle/>
          <a:p>
            <a:r>
              <a:rPr lang="en-US" sz="1800" dirty="0"/>
              <a:t>Interestingly, both model 1 and model 2 converged to very very similar errors (~0.026, overall error of ~0.006), curious to investigate if this is a pattern or a coincidence with this particular run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13FD76-3402-154F-A645-308FA585D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35" y="2563303"/>
            <a:ext cx="406400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50B8CA-B5E5-0E4D-817B-1F1005220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1199" y="2563303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11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Geometry Exploration (V/VI)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199" y="1600202"/>
            <a:ext cx="8356821" cy="4525963"/>
          </a:xfrm>
        </p:spPr>
        <p:txBody>
          <a:bodyPr>
            <a:normAutofit/>
          </a:bodyPr>
          <a:lstStyle/>
          <a:p>
            <a:r>
              <a:rPr lang="en-US" sz="1800" dirty="0"/>
              <a:t>Both models plotted on top of each 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E54A9-D496-DB4F-864B-21B6DDF41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35" y="2491583"/>
            <a:ext cx="4064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73C50A-EEB2-6B47-9871-248584FA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9274" y="2491583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95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Geometry Exploration (VI/VI)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128CF6-3C75-4AAD-AD69-C77C318A1A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199" y="1600202"/>
            <a:ext cx="8356821" cy="4525963"/>
          </a:xfrm>
        </p:spPr>
        <p:txBody>
          <a:bodyPr>
            <a:normAutofit/>
          </a:bodyPr>
          <a:lstStyle/>
          <a:p>
            <a:r>
              <a:rPr lang="en-US" sz="1800" dirty="0"/>
              <a:t>Pretty spare geometry model 1, much more standard for model 2</a:t>
            </a:r>
          </a:p>
          <a:p>
            <a:r>
              <a:rPr lang="en-US" sz="1800" dirty="0"/>
              <a:t>Unsure what is meant by looking at log of this – get errors and vertical 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E54A9-D496-DB4F-864B-21B6DDF41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35" y="2491583"/>
            <a:ext cx="4064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73C50A-EEB2-6B47-9871-248584FA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9274" y="2491583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34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5A0-D071-4F9E-B479-BCA83BE3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Next steps - </a:t>
            </a:r>
            <a:r>
              <a:rPr lang="en-US" dirty="0" err="1"/>
              <a:t>hypersweep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199" y="1600202"/>
                <a:ext cx="8155517" cy="4525963"/>
              </a:xfrm>
            </p:spPr>
            <p:txBody>
              <a:bodyPr wrap="square" anchor="t"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3000" dirty="0"/>
                  <a:t>Increased dataset size by 5x</a:t>
                </a:r>
                <a:endParaRPr lang="en-US" sz="3000" i="1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000" dirty="0"/>
                  <a:t>=0.02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000" dirty="0"/>
                  <a:t>= 0.01, 0.04, 0.09, 0.16, 0.25, 0.36, 0.49, 0.64, 0.81, 1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3000" dirty="0"/>
                  <a:t>Planned on also doing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000" dirty="0"/>
                  <a:t>=0.06 but didn’t have enough time ahead of this meeting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05B21-EC88-4781-86A3-3AD92B7182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199" y="1600202"/>
                <a:ext cx="8155517" cy="4525963"/>
              </a:xfrm>
              <a:blipFill>
                <a:blip r:embed="rId2"/>
                <a:stretch>
                  <a:fillRect l="-1866" t="-3081" r="-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F6030-D606-4F49-970C-78ADE5D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717" y="6079332"/>
            <a:ext cx="630767" cy="312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D8E2E6-22C6-4D0E-8228-DB1CB4899EEB}" type="slidenum">
              <a:rPr lang="en-US" altLang="en-US" smtClean="0"/>
              <a:pPr>
                <a:spcAft>
                  <a:spcPts val="600"/>
                </a:spcAft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92812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IZE" val="10"/>
  <p:tag name="PREAMBLE" val="\documentclass{article}&#10;\pagestyle{empty}&#10;\usepackage{xspace,amssymb,amsfonts,amsmath}&#10;\usepackage{color}&#10;\usepackage{TeX4PPT}&#10;"/>
  <p:tag name="MAGPC" val="200"/>
</p:tagLst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mlTheme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mlTheme" id="{2B9FF327-0DD6-478F-AD03-FE586A04FDAD}" vid="{EBE69E77-A1A6-4C35-8E33-6B2159BA1FC8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4497</TotalTime>
  <Words>528</Words>
  <Application>Microsoft Macintosh PowerPoint</Application>
  <PresentationFormat>On-screen Show (4:3)</PresentationFormat>
  <Paragraphs>60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Cambria Math</vt:lpstr>
      <vt:lpstr>Arial</vt:lpstr>
      <vt:lpstr>Garamond</vt:lpstr>
      <vt:lpstr>Arial Rounded MT Bold</vt:lpstr>
      <vt:lpstr>blank</vt:lpstr>
      <vt:lpstr>amlTheme</vt:lpstr>
      <vt:lpstr>PowerPoint Presentation</vt:lpstr>
      <vt:lpstr>Overview</vt:lpstr>
      <vt:lpstr>Geometry Exploration (I/VI)</vt:lpstr>
      <vt:lpstr>Geometry Exploration (II/VI)</vt:lpstr>
      <vt:lpstr>Geometry Exploration (III/VI)</vt:lpstr>
      <vt:lpstr>Geometry Exploration (IV/VI)</vt:lpstr>
      <vt:lpstr>Geometry Exploration (V/VI)</vt:lpstr>
      <vt:lpstr>Geometry Exploration (VI/VI)</vt:lpstr>
      <vt:lpstr>Next steps - hypersweep</vt:lpstr>
      <vt:lpstr>Hypersweep results (I/IV)</vt:lpstr>
      <vt:lpstr>Hypersweep results (II/IV)</vt:lpstr>
      <vt:lpstr>Hypersweep results (III/IV)</vt:lpstr>
      <vt:lpstr>Hypersweep results (IV/IV)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Ren</dc:creator>
  <cp:lastModifiedBy>Karthik Ramachandran</cp:lastModifiedBy>
  <cp:revision>657</cp:revision>
  <dcterms:created xsi:type="dcterms:W3CDTF">2020-11-18T18:42:06Z</dcterms:created>
  <dcterms:modified xsi:type="dcterms:W3CDTF">2021-11-12T16:11:29Z</dcterms:modified>
</cp:coreProperties>
</file>